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157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1A9D8B-3117-4D9D-BDA4-DD818950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5600700" cy="68580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7877B25-8C10-4C8D-BC88-BF3C557F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F0DD86-96CD-4F5F-BA4D-FFC17F2D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D92035A-AA2F-4CD8-A556-1CE8BDEC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27275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990600"/>
            <a:ext cx="84582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7249" y="1676400"/>
            <a:ext cx="5747831" cy="3505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400" b="1">
                <a:solidFill>
                  <a:srgbClr val="003366"/>
                </a:solidFill>
              </a:defRPr>
            </a:pP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Estates - </a:t>
            </a:r>
            <a:r>
              <a:rPr lang="en-US" sz="3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Agenție</a:t>
            </a: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Imobiliară</a:t>
            </a:r>
            <a:endParaRPr lang="en-US" sz="3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4092" y="3171216"/>
            <a:ext cx="4229097" cy="2010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lang="en-US" sz="2100" dirty="0">
                <a:solidFill>
                  <a:schemeClr val="tx1">
                    <a:alpha val="55000"/>
                  </a:schemeClr>
                </a:solidFill>
              </a:rPr>
              <a:t>Bogdan David-Vlad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endParaRPr lang="ro-RO" sz="2100" dirty="0">
              <a:solidFill>
                <a:schemeClr val="tx1">
                  <a:alpha val="5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endParaRPr lang="ro-RO" sz="2100" dirty="0">
              <a:solidFill>
                <a:schemeClr val="tx1">
                  <a:alpha val="5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lang="en-US" sz="2100" dirty="0" err="1">
                <a:solidFill>
                  <a:schemeClr val="tx1">
                    <a:alpha val="55000"/>
                  </a:schemeClr>
                </a:solidFill>
              </a:rPr>
              <a:t>Facultatea</a:t>
            </a:r>
            <a:r>
              <a:rPr lang="en-US" sz="2100" dirty="0">
                <a:solidFill>
                  <a:schemeClr val="tx1">
                    <a:alpha val="55000"/>
                  </a:schemeClr>
                </a:solidFill>
              </a:rPr>
              <a:t> de </a:t>
            </a:r>
            <a:r>
              <a:rPr lang="en-US" sz="2100" dirty="0" err="1">
                <a:solidFill>
                  <a:schemeClr val="tx1">
                    <a:alpha val="55000"/>
                  </a:schemeClr>
                </a:solidFill>
              </a:rPr>
              <a:t>Inginerie</a:t>
            </a:r>
            <a:r>
              <a:rPr lang="en-US" sz="21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100" dirty="0" err="1">
                <a:solidFill>
                  <a:schemeClr val="tx1">
                    <a:alpha val="55000"/>
                  </a:schemeClr>
                </a:solidFill>
              </a:rPr>
              <a:t>și</a:t>
            </a:r>
            <a:r>
              <a:rPr lang="en-US" sz="21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100" dirty="0" err="1">
                <a:solidFill>
                  <a:schemeClr val="tx1">
                    <a:alpha val="55000"/>
                  </a:schemeClr>
                </a:solidFill>
              </a:rPr>
              <a:t>Tehnologia</a:t>
            </a:r>
            <a:r>
              <a:rPr lang="en-US" sz="21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100" dirty="0" err="1">
                <a:solidFill>
                  <a:schemeClr val="tx1">
                    <a:alpha val="55000"/>
                  </a:schemeClr>
                </a:solidFill>
              </a:rPr>
              <a:t>Informației</a:t>
            </a:r>
            <a:r>
              <a:rPr lang="ro-RO" sz="2100" dirty="0">
                <a:solidFill>
                  <a:schemeClr val="tx1">
                    <a:alpha val="55000"/>
                  </a:schemeClr>
                </a:solidFill>
              </a:rPr>
              <a:t> Oradea</a:t>
            </a:r>
            <a:endParaRPr lang="en-US" sz="2100" dirty="0">
              <a:solidFill>
                <a:schemeClr val="tx1">
                  <a:alpha val="5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F2F781-2168-9D35-AB70-F8CE176B1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C49AC73-FB0E-9B84-663E-168417488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9FB866-60C0-5398-596A-CE89E54D5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66402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C4C499-A396-9257-7DFB-255CF6FE1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70175"/>
            <a:ext cx="9138997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F1D885-DC40-4D9D-2061-AB28F07CC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5265546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DE27AF-1830-D030-9A4F-41726FF11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001" y="5263483"/>
            <a:ext cx="9143999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6363C1-C2DE-58BD-E1EC-2DBCEE7BEB3A}"/>
              </a:ext>
            </a:extLst>
          </p:cNvPr>
          <p:cNvSpPr txBox="1"/>
          <p:nvPr/>
        </p:nvSpPr>
        <p:spPr>
          <a:xfrm>
            <a:off x="1028699" y="5510253"/>
            <a:ext cx="7421963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Problemă de implementare rezolvată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5DED774-29A1-A181-063A-A196E8754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42" y="107552"/>
            <a:ext cx="8629717" cy="2524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11A8B0-3C18-B6CD-C1FF-8CE5FDF1BE2B}"/>
              </a:ext>
            </a:extLst>
          </p:cNvPr>
          <p:cNvSpPr txBox="1"/>
          <p:nvPr/>
        </p:nvSpPr>
        <p:spPr>
          <a:xfrm>
            <a:off x="1614870" y="2631742"/>
            <a:ext cx="6249619" cy="111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o-RO" sz="1700" dirty="0"/>
              <a:t>Problema este că inițial am folosit element de tip button pentru butonul Detalii. Doar că button nu suportă atribute de tip href.  Așa că am folosit tag-ul </a:t>
            </a:r>
            <a:r>
              <a:rPr lang="en-US" sz="1700" dirty="0"/>
              <a:t>&lt;a&gt;</a:t>
            </a:r>
            <a:endParaRPr lang="ro-RO" sz="1700" dirty="0"/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7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BD745D4-C76E-DF57-AF7E-9D00AAC68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" y="3424315"/>
            <a:ext cx="9144000" cy="45720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&lt;button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 "Contract de Inchiriere.html"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="details-button"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Detalii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&lt;/button&gt;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AC5EBD-8178-C142-BF72-A074AC85D3FC}"/>
              </a:ext>
            </a:extLst>
          </p:cNvPr>
          <p:cNvSpPr txBox="1"/>
          <p:nvPr/>
        </p:nvSpPr>
        <p:spPr>
          <a:xfrm>
            <a:off x="167680" y="3121982"/>
            <a:ext cx="465954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o-RO" sz="1800" dirty="0"/>
              <a:t>Înainte</a:t>
            </a:r>
            <a:endParaRPr lang="en-US" sz="1800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0CF7372-C387-2590-CEE0-A78205D7D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" y="4493061"/>
            <a:ext cx="9144000" cy="45720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&lt;a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="Contract de Inchiriere.html"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="details-button"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Detalii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&lt;/a&gt;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C1B584-5B1B-E572-69F1-594E99B974C5}"/>
              </a:ext>
            </a:extLst>
          </p:cNvPr>
          <p:cNvSpPr txBox="1"/>
          <p:nvPr/>
        </p:nvSpPr>
        <p:spPr>
          <a:xfrm>
            <a:off x="157952" y="4131677"/>
            <a:ext cx="458172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o-RO" sz="1800" dirty="0"/>
              <a:t>După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56219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9B6C1B-16F5-4CD3-DC71-419632B8BB89}"/>
              </a:ext>
            </a:extLst>
          </p:cNvPr>
          <p:cNvSpPr txBox="1"/>
          <p:nvPr/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o-RO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Structură site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BDCF73-0344-4215-A7B6-2C69CD625D81}"/>
              </a:ext>
            </a:extLst>
          </p:cNvPr>
          <p:cNvSpPr txBox="1"/>
          <p:nvPr/>
        </p:nvSpPr>
        <p:spPr>
          <a:xfrm>
            <a:off x="3155269" y="463332"/>
            <a:ext cx="6462124" cy="2515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Website-</a:t>
            </a:r>
            <a:r>
              <a:rPr lang="en-US" sz="1700" dirty="0" err="1"/>
              <a:t>ul</a:t>
            </a:r>
            <a:r>
              <a:rPr lang="en-US" sz="1700" dirty="0"/>
              <a:t> </a:t>
            </a:r>
            <a:r>
              <a:rPr lang="en-US" sz="1700" dirty="0" err="1"/>
              <a:t>creat</a:t>
            </a:r>
            <a:r>
              <a:rPr lang="en-US" sz="1700" dirty="0"/>
              <a:t> </a:t>
            </a:r>
            <a:r>
              <a:rPr lang="en-US" sz="1700" dirty="0" err="1"/>
              <a:t>este</a:t>
            </a:r>
            <a:r>
              <a:rPr lang="en-US" sz="1700" dirty="0"/>
              <a:t> </a:t>
            </a:r>
            <a:r>
              <a:rPr lang="en-US" sz="1700" dirty="0" err="1"/>
              <a:t>pentru</a:t>
            </a:r>
            <a:r>
              <a:rPr lang="en-US" sz="1700" dirty="0"/>
              <a:t> o </a:t>
            </a:r>
            <a:r>
              <a:rPr lang="en-US" sz="1700" dirty="0" err="1"/>
              <a:t>agenție</a:t>
            </a:r>
            <a:r>
              <a:rPr lang="en-US" sz="1700" dirty="0"/>
              <a:t> </a:t>
            </a:r>
            <a:r>
              <a:rPr lang="en-US" sz="1700" dirty="0" err="1"/>
              <a:t>imobiliară</a:t>
            </a:r>
            <a:r>
              <a:rPr lang="en-US" sz="1700" dirty="0"/>
              <a:t> din </a:t>
            </a:r>
            <a:r>
              <a:rPr lang="en-US" sz="1700" dirty="0" err="1"/>
              <a:t>România</a:t>
            </a:r>
            <a:r>
              <a:rPr lang="en-US" sz="17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Este un website responsive, strict </a:t>
            </a:r>
            <a:r>
              <a:rPr lang="en-US" sz="1700" dirty="0" err="1"/>
              <a:t>ierarhic</a:t>
            </a:r>
            <a:r>
              <a:rPr lang="en-US" sz="1700" dirty="0"/>
              <a:t> pe 3 </a:t>
            </a:r>
            <a:r>
              <a:rPr lang="en-US" sz="1700" dirty="0" err="1"/>
              <a:t>nivele</a:t>
            </a:r>
            <a:endParaRPr lang="en-US" sz="17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569DF7-534A-921A-E0EF-CD25BF7F5DAA}"/>
              </a:ext>
            </a:extLst>
          </p:cNvPr>
          <p:cNvGrpSpPr/>
          <p:nvPr/>
        </p:nvGrpSpPr>
        <p:grpSpPr>
          <a:xfrm>
            <a:off x="3028370" y="2754316"/>
            <a:ext cx="6084906" cy="3841780"/>
            <a:chOff x="-59721" y="0"/>
            <a:chExt cx="8649368" cy="363855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A91AD6F-3C71-D28F-9264-0FFB2186D9D9}"/>
                </a:ext>
              </a:extLst>
            </p:cNvPr>
            <p:cNvSpPr/>
            <p:nvPr/>
          </p:nvSpPr>
          <p:spPr>
            <a:xfrm>
              <a:off x="3633940" y="0"/>
              <a:ext cx="1418828" cy="65722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1732">
                <a:lnSpc>
                  <a:spcPct val="115000"/>
                </a:lnSpc>
                <a:spcAft>
                  <a:spcPts val="248"/>
                </a:spcAft>
              </a:pPr>
              <a:r>
                <a:rPr lang="ro-RO" sz="1000" kern="1200" dirty="0">
                  <a:solidFill>
                    <a:srgbClr val="000000"/>
                  </a:solidFill>
                  <a:latin typeface="+mn-lt"/>
                  <a:ea typeface="+mn-ea"/>
                  <a:cs typeface="+mn-cs"/>
                </a:rPr>
                <a:t>Pagina principală</a:t>
              </a:r>
              <a:endParaRPr lang="en-US" sz="1000" dirty="0">
                <a:effectLst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F9EF9E6-2FEE-11DA-5230-FFFA65FD27A5}"/>
                </a:ext>
              </a:extLst>
            </p:cNvPr>
            <p:cNvSpPr/>
            <p:nvPr/>
          </p:nvSpPr>
          <p:spPr>
            <a:xfrm>
              <a:off x="5052768" y="1343025"/>
              <a:ext cx="1090664" cy="657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1732">
                <a:lnSpc>
                  <a:spcPct val="115000"/>
                </a:lnSpc>
                <a:spcAft>
                  <a:spcPts val="248"/>
                </a:spcAft>
              </a:pPr>
              <a:r>
                <a:rPr lang="ro-RO" sz="1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rPr>
                <a:t>Echipa</a:t>
              </a:r>
              <a:endParaRPr lang="en-US" sz="1000">
                <a:effectLst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4B4AE2A-A912-7516-345B-883B620BD695}"/>
                </a:ext>
              </a:extLst>
            </p:cNvPr>
            <p:cNvSpPr/>
            <p:nvPr/>
          </p:nvSpPr>
          <p:spPr>
            <a:xfrm>
              <a:off x="994148" y="1343025"/>
              <a:ext cx="1418828" cy="65722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1732">
                <a:lnSpc>
                  <a:spcPct val="115000"/>
                </a:lnSpc>
                <a:spcAft>
                  <a:spcPts val="248"/>
                </a:spcAft>
              </a:pPr>
              <a:r>
                <a:rPr lang="ro-RO" sz="1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rPr>
                <a:t>Servicii oferite</a:t>
              </a:r>
              <a:endParaRPr lang="en-US" sz="1000">
                <a:effectLst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4156E54-F21D-DB36-6FBC-C855826227D2}"/>
                </a:ext>
              </a:extLst>
            </p:cNvPr>
            <p:cNvSpPr/>
            <p:nvPr/>
          </p:nvSpPr>
          <p:spPr>
            <a:xfrm>
              <a:off x="7556099" y="1343025"/>
              <a:ext cx="1033548" cy="65722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1732">
                <a:lnSpc>
                  <a:spcPct val="115000"/>
                </a:lnSpc>
                <a:spcAft>
                  <a:spcPts val="248"/>
                </a:spcAft>
              </a:pPr>
              <a:r>
                <a:rPr lang="ro-RO" sz="1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rPr>
                <a:t>Contact</a:t>
              </a:r>
              <a:endParaRPr lang="en-US" sz="1000">
                <a:effectLst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AFA63F-944C-6281-32A8-EF34D9A58F0A}"/>
                </a:ext>
              </a:extLst>
            </p:cNvPr>
            <p:cNvSpPr/>
            <p:nvPr/>
          </p:nvSpPr>
          <p:spPr>
            <a:xfrm>
              <a:off x="3633940" y="1364456"/>
              <a:ext cx="1090664" cy="657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1732">
                <a:lnSpc>
                  <a:spcPct val="115000"/>
                </a:lnSpc>
                <a:spcAft>
                  <a:spcPts val="248"/>
                </a:spcAft>
              </a:pPr>
              <a:r>
                <a:rPr lang="ro-RO" sz="1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rPr>
                <a:t>Proprietati</a:t>
              </a:r>
              <a:endParaRPr lang="en-US" sz="1000">
                <a:effectLst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E4CB8E0-719F-0EAA-3E4A-D68EED2E30A3}"/>
                </a:ext>
              </a:extLst>
            </p:cNvPr>
            <p:cNvSpPr/>
            <p:nvPr/>
          </p:nvSpPr>
          <p:spPr>
            <a:xfrm>
              <a:off x="6447466" y="1343025"/>
              <a:ext cx="1090664" cy="65722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1732">
                <a:lnSpc>
                  <a:spcPct val="115000"/>
                </a:lnSpc>
                <a:spcAft>
                  <a:spcPts val="248"/>
                </a:spcAft>
              </a:pPr>
              <a:r>
                <a:rPr lang="ro-RO" sz="1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rPr>
                <a:t>Blog</a:t>
              </a:r>
              <a:endParaRPr lang="en-US" sz="1000">
                <a:effectLst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E89C5D7-5D60-CE8F-DFD7-62438D2444C1}"/>
                </a:ext>
              </a:extLst>
            </p:cNvPr>
            <p:cNvSpPr/>
            <p:nvPr/>
          </p:nvSpPr>
          <p:spPr>
            <a:xfrm>
              <a:off x="-59721" y="2745581"/>
              <a:ext cx="793262" cy="65722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1732">
                <a:lnSpc>
                  <a:spcPct val="115000"/>
                </a:lnSpc>
                <a:spcAft>
                  <a:spcPts val="248"/>
                </a:spcAft>
              </a:pPr>
              <a:r>
                <a:rPr lang="ro-RO" sz="1000" kern="1200" dirty="0">
                  <a:solidFill>
                    <a:srgbClr val="000000"/>
                  </a:solidFill>
                  <a:latin typeface="+mn-lt"/>
                  <a:ea typeface="+mn-ea"/>
                  <a:cs typeface="+mn-cs"/>
                </a:rPr>
                <a:t>Contract de inchiriere</a:t>
              </a:r>
              <a:endParaRPr lang="en-US" sz="1000" dirty="0">
                <a:effectLst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74C1779-24F7-FA08-4E09-4E800CAE1057}"/>
                </a:ext>
              </a:extLst>
            </p:cNvPr>
            <p:cNvSpPr/>
            <p:nvPr/>
          </p:nvSpPr>
          <p:spPr>
            <a:xfrm>
              <a:off x="844543" y="2745581"/>
              <a:ext cx="984493" cy="65722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1732">
                <a:lnSpc>
                  <a:spcPct val="115000"/>
                </a:lnSpc>
                <a:spcAft>
                  <a:spcPts val="248"/>
                </a:spcAft>
              </a:pPr>
              <a:r>
                <a:rPr lang="ro-RO" sz="1000" kern="1200" dirty="0">
                  <a:solidFill>
                    <a:srgbClr val="000000"/>
                  </a:solidFill>
                  <a:latin typeface="+mn-lt"/>
                  <a:ea typeface="+mn-ea"/>
                  <a:cs typeface="+mn-cs"/>
                </a:rPr>
                <a:t>Tranzacționare proprietăți</a:t>
              </a:r>
              <a:endParaRPr lang="en-US" sz="1000" dirty="0">
                <a:effectLst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359270B-EEC4-92B3-20F2-AE4EF9A660E3}"/>
                </a:ext>
              </a:extLst>
            </p:cNvPr>
            <p:cNvSpPr/>
            <p:nvPr/>
          </p:nvSpPr>
          <p:spPr>
            <a:xfrm>
              <a:off x="1913491" y="2745581"/>
              <a:ext cx="885825" cy="65722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1732">
                <a:lnSpc>
                  <a:spcPct val="115000"/>
                </a:lnSpc>
                <a:spcAft>
                  <a:spcPts val="248"/>
                </a:spcAft>
              </a:pPr>
              <a:r>
                <a:rPr lang="ro-RO" sz="1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rPr>
                <a:t>Consultanță</a:t>
              </a:r>
              <a:endParaRPr lang="en-US" sz="1000">
                <a:effectLst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469294C-2154-2DA7-BAA0-7F1C7A8221F6}"/>
                </a:ext>
              </a:extLst>
            </p:cNvPr>
            <p:cNvSpPr/>
            <p:nvPr/>
          </p:nvSpPr>
          <p:spPr>
            <a:xfrm>
              <a:off x="3777354" y="2745581"/>
              <a:ext cx="892591" cy="657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1732">
                <a:lnSpc>
                  <a:spcPct val="115000"/>
                </a:lnSpc>
                <a:spcAft>
                  <a:spcPts val="248"/>
                </a:spcAft>
              </a:pPr>
              <a:r>
                <a:rPr lang="ro-RO" sz="1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rPr>
                <a:t>Spații comerciale</a:t>
              </a:r>
              <a:endParaRPr lang="en-US" sz="1000">
                <a:effectLst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152E041-A46A-9F89-2508-3AD12C87F297}"/>
                </a:ext>
              </a:extLst>
            </p:cNvPr>
            <p:cNvSpPr/>
            <p:nvPr/>
          </p:nvSpPr>
          <p:spPr>
            <a:xfrm>
              <a:off x="3064476" y="2745581"/>
              <a:ext cx="701833" cy="657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1732">
                <a:lnSpc>
                  <a:spcPct val="115000"/>
                </a:lnSpc>
                <a:spcAft>
                  <a:spcPts val="248"/>
                </a:spcAft>
              </a:pPr>
              <a:r>
                <a:rPr lang="ro-RO" sz="1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rPr>
                <a:t>Locuințe</a:t>
              </a:r>
              <a:endParaRPr lang="en-US" sz="1000">
                <a:effectLst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DCB9094-9646-53A1-1056-D3D96C9AF425}"/>
                </a:ext>
              </a:extLst>
            </p:cNvPr>
            <p:cNvSpPr/>
            <p:nvPr/>
          </p:nvSpPr>
          <p:spPr>
            <a:xfrm>
              <a:off x="2287501" y="3629025"/>
              <a:ext cx="9652" cy="9525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000000"/>
              </a:solidFill>
            </a:ln>
          </p:spPr>
          <p:txBody>
            <a:bodyPr anchor="t"/>
            <a:lstStyle/>
            <a:p>
              <a:endParaRPr lang="en-US" sz="100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B108111-6222-D326-F530-D0886495C264}"/>
                </a:ext>
              </a:extLst>
            </p:cNvPr>
            <p:cNvSpPr/>
            <p:nvPr/>
          </p:nvSpPr>
          <p:spPr>
            <a:xfrm>
              <a:off x="5713183" y="2745581"/>
              <a:ext cx="855802" cy="657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1732">
                <a:lnSpc>
                  <a:spcPct val="115000"/>
                </a:lnSpc>
                <a:spcAft>
                  <a:spcPts val="248"/>
                </a:spcAft>
              </a:pPr>
              <a:r>
                <a:rPr lang="ro-RO" sz="1000" kern="1200" dirty="0">
                  <a:solidFill>
                    <a:srgbClr val="000000"/>
                  </a:solidFill>
                  <a:latin typeface="+mn-lt"/>
                  <a:ea typeface="+mn-ea"/>
                  <a:cs typeface="+mn-cs"/>
                </a:rPr>
                <a:t>Petre Andrei</a:t>
              </a:r>
              <a:endParaRPr lang="en-US" sz="1000" dirty="0">
                <a:effectLst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9CC2AEF-F864-D016-09EA-8D92F281C44C}"/>
                </a:ext>
              </a:extLst>
            </p:cNvPr>
            <p:cNvCxnSpPr/>
            <p:nvPr/>
          </p:nvCxnSpPr>
          <p:spPr>
            <a:xfrm rot="5400000">
              <a:off x="4210789" y="788984"/>
              <a:ext cx="264323" cy="805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F676996-A44A-D373-79F1-3AE140CC709D}"/>
                </a:ext>
              </a:extLst>
            </p:cNvPr>
            <p:cNvCxnSpPr/>
            <p:nvPr/>
          </p:nvCxnSpPr>
          <p:spPr>
            <a:xfrm flipH="1" flipV="1">
              <a:off x="1698774" y="902136"/>
              <a:ext cx="2643775" cy="1941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EFD3C59-54E9-4045-C1D3-3195EF8A54E9}"/>
                </a:ext>
              </a:extLst>
            </p:cNvPr>
            <p:cNvCxnSpPr>
              <a:endCxn id="8" idx="0"/>
            </p:cNvCxnSpPr>
            <p:nvPr/>
          </p:nvCxnSpPr>
          <p:spPr>
            <a:xfrm rot="5400000">
              <a:off x="1492422" y="1128805"/>
              <a:ext cx="425359" cy="308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FD7F429-6911-F2CA-7D9A-20E5BBA6D747}"/>
                </a:ext>
              </a:extLst>
            </p:cNvPr>
            <p:cNvCxnSpPr/>
            <p:nvPr/>
          </p:nvCxnSpPr>
          <p:spPr>
            <a:xfrm rot="5400000">
              <a:off x="3966592" y="1150236"/>
              <a:ext cx="425359" cy="308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7DFC03F-7920-EC47-B43F-1428EE95FC9B}"/>
                </a:ext>
              </a:extLst>
            </p:cNvPr>
            <p:cNvCxnSpPr/>
            <p:nvPr/>
          </p:nvCxnSpPr>
          <p:spPr>
            <a:xfrm rot="5400000">
              <a:off x="5383879" y="1150235"/>
              <a:ext cx="425359" cy="308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9942C67-9EBE-1922-49C3-E3559F75F031}"/>
                </a:ext>
              </a:extLst>
            </p:cNvPr>
            <p:cNvCxnSpPr/>
            <p:nvPr/>
          </p:nvCxnSpPr>
          <p:spPr>
            <a:xfrm rot="5400000">
              <a:off x="6781658" y="1150235"/>
              <a:ext cx="425359" cy="308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F2161B1-93A3-9DB7-1CD0-16A200373C1A}"/>
                </a:ext>
              </a:extLst>
            </p:cNvPr>
            <p:cNvCxnSpPr/>
            <p:nvPr/>
          </p:nvCxnSpPr>
          <p:spPr>
            <a:xfrm rot="5400000">
              <a:off x="7973669" y="1150235"/>
              <a:ext cx="425359" cy="308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3C3A6CF-320A-3569-9DCA-4DC29FE6004C}"/>
                </a:ext>
              </a:extLst>
            </p:cNvPr>
            <p:cNvCxnSpPr/>
            <p:nvPr/>
          </p:nvCxnSpPr>
          <p:spPr>
            <a:xfrm flipH="1" flipV="1">
              <a:off x="4317341" y="926724"/>
              <a:ext cx="3869336" cy="31826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46AB43E-E70A-85EC-ED1B-6EE19EEC1D48}"/>
                </a:ext>
              </a:extLst>
            </p:cNvPr>
            <p:cNvCxnSpPr/>
            <p:nvPr/>
          </p:nvCxnSpPr>
          <p:spPr>
            <a:xfrm rot="5400000">
              <a:off x="152551" y="2531361"/>
              <a:ext cx="425359" cy="308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2BF39AB-3226-231C-3927-763595696293}"/>
                </a:ext>
              </a:extLst>
            </p:cNvPr>
            <p:cNvCxnSpPr/>
            <p:nvPr/>
          </p:nvCxnSpPr>
          <p:spPr>
            <a:xfrm rot="5400000">
              <a:off x="1125651" y="2531361"/>
              <a:ext cx="425359" cy="308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3E1DE85-F989-4F93-95AE-A28CF68AA2AF}"/>
                </a:ext>
              </a:extLst>
            </p:cNvPr>
            <p:cNvCxnSpPr/>
            <p:nvPr/>
          </p:nvCxnSpPr>
          <p:spPr>
            <a:xfrm rot="5400000">
              <a:off x="2079647" y="2531361"/>
              <a:ext cx="425359" cy="308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A8B3E2D-C210-B80B-21EA-2A0ED6997022}"/>
                </a:ext>
              </a:extLst>
            </p:cNvPr>
            <p:cNvCxnSpPr/>
            <p:nvPr/>
          </p:nvCxnSpPr>
          <p:spPr>
            <a:xfrm rot="5400000">
              <a:off x="3204254" y="2531361"/>
              <a:ext cx="425359" cy="308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6E29910-D971-1A85-4415-615731437D0F}"/>
                </a:ext>
              </a:extLst>
            </p:cNvPr>
            <p:cNvCxnSpPr/>
            <p:nvPr/>
          </p:nvCxnSpPr>
          <p:spPr>
            <a:xfrm rot="5400000">
              <a:off x="4103121" y="2531361"/>
              <a:ext cx="425359" cy="308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BC8365C-C487-FBE3-82BB-404205D937BF}"/>
                </a:ext>
              </a:extLst>
            </p:cNvPr>
            <p:cNvCxnSpPr/>
            <p:nvPr/>
          </p:nvCxnSpPr>
          <p:spPr>
            <a:xfrm rot="5400000">
              <a:off x="6066893" y="2531361"/>
              <a:ext cx="425359" cy="308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C901191-5522-8383-D2B2-CFCB736783B4}"/>
                </a:ext>
              </a:extLst>
            </p:cNvPr>
            <p:cNvCxnSpPr/>
            <p:nvPr/>
          </p:nvCxnSpPr>
          <p:spPr>
            <a:xfrm rot="5400000" flipV="1">
              <a:off x="5428575" y="2168232"/>
              <a:ext cx="336575" cy="609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2B70130-905F-4929-1443-417D4269F7CC}"/>
                </a:ext>
              </a:extLst>
            </p:cNvPr>
            <p:cNvCxnSpPr/>
            <p:nvPr/>
          </p:nvCxnSpPr>
          <p:spPr>
            <a:xfrm rot="5400000">
              <a:off x="4024546" y="2178510"/>
              <a:ext cx="316177" cy="2518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E04EC87-E9BF-501A-8238-9EE21F7DAC42}"/>
                </a:ext>
              </a:extLst>
            </p:cNvPr>
            <p:cNvCxnSpPr/>
            <p:nvPr/>
          </p:nvCxnSpPr>
          <p:spPr>
            <a:xfrm flipH="1">
              <a:off x="3404054" y="2332343"/>
              <a:ext cx="1639189" cy="13150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F20F0F3-0EFE-2DB1-F263-7C1E388D877B}"/>
                </a:ext>
              </a:extLst>
            </p:cNvPr>
            <p:cNvCxnSpPr/>
            <p:nvPr/>
          </p:nvCxnSpPr>
          <p:spPr>
            <a:xfrm flipH="1" flipV="1">
              <a:off x="5598949" y="2332125"/>
              <a:ext cx="2596068" cy="19944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493CD05-1203-8FD6-C8A0-1E6A496F0B02}"/>
                </a:ext>
              </a:extLst>
            </p:cNvPr>
            <p:cNvCxnSpPr/>
            <p:nvPr/>
          </p:nvCxnSpPr>
          <p:spPr>
            <a:xfrm flipH="1">
              <a:off x="366772" y="2321475"/>
              <a:ext cx="1958888" cy="16383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BBD1634-3FF0-A04E-1ADB-6440F92FCF56}"/>
                </a:ext>
              </a:extLst>
            </p:cNvPr>
            <p:cNvCxnSpPr/>
            <p:nvPr/>
          </p:nvCxnSpPr>
          <p:spPr>
            <a:xfrm rot="5400000">
              <a:off x="1517399" y="2170799"/>
              <a:ext cx="351925" cy="10823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25FEBB8-D29C-5F3A-C217-93A3B94589DA}"/>
                </a:ext>
              </a:extLst>
            </p:cNvPr>
            <p:cNvSpPr/>
            <p:nvPr/>
          </p:nvSpPr>
          <p:spPr>
            <a:xfrm>
              <a:off x="6568983" y="2745581"/>
              <a:ext cx="1113926" cy="657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1732">
                <a:lnSpc>
                  <a:spcPct val="115000"/>
                </a:lnSpc>
                <a:spcAft>
                  <a:spcPts val="248"/>
                </a:spcAft>
              </a:pPr>
              <a:r>
                <a:rPr lang="ro-RO" sz="1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rPr>
                <a:t>Gheorghe Gică</a:t>
              </a:r>
              <a:endParaRPr lang="en-US" sz="1000">
                <a:effectLst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308F81C-E2F9-F7EB-EE7B-890DBC0EB9BE}"/>
                </a:ext>
              </a:extLst>
            </p:cNvPr>
            <p:cNvSpPr/>
            <p:nvPr/>
          </p:nvSpPr>
          <p:spPr>
            <a:xfrm>
              <a:off x="7732981" y="2745581"/>
              <a:ext cx="786360" cy="657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1732">
                <a:lnSpc>
                  <a:spcPct val="115000"/>
                </a:lnSpc>
                <a:spcAft>
                  <a:spcPts val="248"/>
                </a:spcAft>
              </a:pPr>
              <a:r>
                <a:rPr lang="ro-RO" sz="1000" kern="1200" dirty="0">
                  <a:solidFill>
                    <a:srgbClr val="000000"/>
                  </a:solidFill>
                  <a:latin typeface="+mn-lt"/>
                  <a:ea typeface="+mn-ea"/>
                  <a:cs typeface="+mn-cs"/>
                </a:rPr>
                <a:t>Irmin Soda</a:t>
              </a:r>
              <a:endParaRPr lang="en-US" sz="1000" dirty="0">
                <a:effectLst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B4C187-9B86-BF6E-2663-D6352B445DF8}"/>
                </a:ext>
              </a:extLst>
            </p:cNvPr>
            <p:cNvCxnSpPr/>
            <p:nvPr/>
          </p:nvCxnSpPr>
          <p:spPr>
            <a:xfrm rot="5400000">
              <a:off x="7027782" y="2531361"/>
              <a:ext cx="425359" cy="308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6D2E19D-1AAC-B6AC-97D0-82902658FDC4}"/>
                </a:ext>
              </a:extLst>
            </p:cNvPr>
            <p:cNvCxnSpPr/>
            <p:nvPr/>
          </p:nvCxnSpPr>
          <p:spPr>
            <a:xfrm rot="5400000">
              <a:off x="7973669" y="2540806"/>
              <a:ext cx="425359" cy="308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1E064F8-934A-8C84-6113-D7ECA93E812E}"/>
                </a:ext>
              </a:extLst>
            </p:cNvPr>
            <p:cNvSpPr/>
            <p:nvPr/>
          </p:nvSpPr>
          <p:spPr>
            <a:xfrm>
              <a:off x="4724604" y="2755026"/>
              <a:ext cx="683633" cy="657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1732">
                <a:lnSpc>
                  <a:spcPct val="115000"/>
                </a:lnSpc>
                <a:spcAft>
                  <a:spcPts val="248"/>
                </a:spcAft>
              </a:pPr>
              <a:r>
                <a:rPr lang="ro-RO" sz="1000" kern="1200" dirty="0">
                  <a:solidFill>
                    <a:srgbClr val="000000"/>
                  </a:solidFill>
                  <a:latin typeface="+mn-lt"/>
                  <a:ea typeface="+mn-ea"/>
                  <a:cs typeface="+mn-cs"/>
                </a:rPr>
                <a:t>Terenuri</a:t>
              </a:r>
              <a:endParaRPr lang="en-US" sz="1000" dirty="0">
                <a:effectLst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09FE418-3753-0C79-16D2-EC790627EC29}"/>
                </a:ext>
              </a:extLst>
            </p:cNvPr>
            <p:cNvCxnSpPr/>
            <p:nvPr/>
          </p:nvCxnSpPr>
          <p:spPr>
            <a:xfrm rot="5400000">
              <a:off x="4829023" y="2543264"/>
              <a:ext cx="425359" cy="308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8233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E9F2A28-69A3-4945-B6B6-C2E4A6C55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887874-473E-F4F5-2A95-3B5733C7AA86}"/>
              </a:ext>
            </a:extLst>
          </p:cNvPr>
          <p:cNvSpPr txBox="1"/>
          <p:nvPr/>
        </p:nvSpPr>
        <p:spPr>
          <a:xfrm>
            <a:off x="4652653" y="365125"/>
            <a:ext cx="40450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>
                <a:latin typeface="+mj-lt"/>
                <a:ea typeface="+mj-ea"/>
                <a:cs typeface="+mj-cs"/>
              </a:rPr>
              <a:t>Tehnologii folosite pentru implementare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8028" y="0"/>
            <a:ext cx="631877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98331" y="1327365"/>
            <a:ext cx="458142" cy="61085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21132" y="0"/>
            <a:ext cx="1570497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5" descr="A yellow and white logo&#10;&#10;Description automatically generated">
            <a:extLst>
              <a:ext uri="{FF2B5EF4-FFF2-40B4-BE49-F238E27FC236}">
                <a16:creationId xmlns:a16="http://schemas.microsoft.com/office/drawing/2014/main" id="{C04C7564-9C25-576E-70BB-4CB187433E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28" r="20274" b="4"/>
          <a:stretch/>
        </p:blipFill>
        <p:spPr>
          <a:xfrm>
            <a:off x="236100" y="3978624"/>
            <a:ext cx="1900068" cy="1900058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53FDBB-C740-6FBB-6C48-1A4ED1E51CD2}"/>
              </a:ext>
            </a:extLst>
          </p:cNvPr>
          <p:cNvSpPr txBox="1"/>
          <p:nvPr/>
        </p:nvSpPr>
        <p:spPr>
          <a:xfrm>
            <a:off x="4287038" y="1690688"/>
            <a:ext cx="4620862" cy="466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700" dirty="0"/>
              <a:t>HTML</a:t>
            </a:r>
          </a:p>
          <a:p>
            <a:pPr marL="285750"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Pentru</a:t>
            </a:r>
            <a:r>
              <a:rPr lang="en-US" sz="1700" dirty="0"/>
              <a:t> </a:t>
            </a:r>
            <a:r>
              <a:rPr lang="en-US" sz="1700" dirty="0" err="1"/>
              <a:t>crearea</a:t>
            </a:r>
            <a:r>
              <a:rPr lang="en-US" sz="1700" dirty="0"/>
              <a:t> </a:t>
            </a:r>
            <a:r>
              <a:rPr lang="en-US" sz="1700" dirty="0" err="1"/>
              <a:t>elementelor</a:t>
            </a:r>
            <a:r>
              <a:rPr lang="en-US" sz="1700" dirty="0"/>
              <a:t> </a:t>
            </a:r>
            <a:r>
              <a:rPr lang="en-US" sz="1700" dirty="0" err="1"/>
              <a:t>paginilor</a:t>
            </a:r>
            <a:endParaRPr lang="en-US" sz="1700" dirty="0"/>
          </a:p>
          <a:p>
            <a:pPr marL="285750"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Am </a:t>
            </a:r>
            <a:r>
              <a:rPr lang="en-US" sz="1700" dirty="0" err="1"/>
              <a:t>creat</a:t>
            </a:r>
            <a:r>
              <a:rPr lang="en-US" sz="1700" dirty="0"/>
              <a:t> </a:t>
            </a:r>
            <a:r>
              <a:rPr lang="en-US" sz="1700" dirty="0" err="1"/>
              <a:t>separat</a:t>
            </a:r>
            <a:r>
              <a:rPr lang="en-US" sz="1700" dirty="0"/>
              <a:t> </a:t>
            </a:r>
            <a:r>
              <a:rPr lang="en-US" sz="1700" dirty="0" err="1"/>
              <a:t>fisiere</a:t>
            </a:r>
            <a:r>
              <a:rPr lang="en-US" sz="1700" dirty="0"/>
              <a:t> HTML </a:t>
            </a:r>
            <a:r>
              <a:rPr lang="en-US" sz="1700" dirty="0" err="1"/>
              <a:t>pentru</a:t>
            </a:r>
            <a:r>
              <a:rPr lang="en-US" sz="1700" dirty="0"/>
              <a:t> header </a:t>
            </a:r>
            <a:r>
              <a:rPr lang="en-US" sz="1700" dirty="0" err="1"/>
              <a:t>si</a:t>
            </a:r>
            <a:r>
              <a:rPr lang="en-US" sz="1700" dirty="0"/>
              <a:t> footer </a:t>
            </a:r>
            <a:r>
              <a:rPr lang="en-US" sz="1700" dirty="0" err="1"/>
              <a:t>și</a:t>
            </a:r>
            <a:r>
              <a:rPr lang="en-US" sz="1700" dirty="0"/>
              <a:t> le-am </a:t>
            </a:r>
            <a:r>
              <a:rPr lang="en-US" sz="1700" dirty="0" err="1"/>
              <a:t>dat</a:t>
            </a:r>
            <a:r>
              <a:rPr lang="en-US" sz="1700" dirty="0"/>
              <a:t> link </a:t>
            </a:r>
            <a:r>
              <a:rPr lang="en-US" sz="1700" dirty="0" err="1"/>
              <a:t>în</a:t>
            </a:r>
            <a:r>
              <a:rPr lang="en-US" sz="1700" dirty="0"/>
              <a:t> </a:t>
            </a:r>
            <a:r>
              <a:rPr lang="en-US" sz="1700" dirty="0" err="1"/>
              <a:t>fiecare</a:t>
            </a:r>
            <a:r>
              <a:rPr lang="en-US" sz="1700" dirty="0"/>
              <a:t> </a:t>
            </a:r>
            <a:r>
              <a:rPr lang="en-US" sz="1700" dirty="0" err="1"/>
              <a:t>pagină</a:t>
            </a:r>
            <a:r>
              <a:rPr lang="en-US" sz="1700" dirty="0"/>
              <a:t> 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ro-RO" sz="1700" dirty="0"/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700" dirty="0"/>
              <a:t>CSS</a:t>
            </a:r>
          </a:p>
          <a:p>
            <a:pPr marL="285750"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Pentru</a:t>
            </a:r>
            <a:r>
              <a:rPr lang="en-US" sz="1700" dirty="0"/>
              <a:t> </a:t>
            </a:r>
            <a:r>
              <a:rPr lang="en-US" sz="1700" dirty="0" err="1"/>
              <a:t>stilizarea</a:t>
            </a:r>
            <a:r>
              <a:rPr lang="en-US" sz="1700" dirty="0"/>
              <a:t> </a:t>
            </a:r>
            <a:r>
              <a:rPr lang="en-US" sz="1700" dirty="0" err="1"/>
              <a:t>paginilor</a:t>
            </a:r>
            <a:endParaRPr lang="en-US" sz="1700" dirty="0"/>
          </a:p>
          <a:p>
            <a:pPr marL="285750"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Am </a:t>
            </a:r>
            <a:r>
              <a:rPr lang="en-US" sz="1700" dirty="0" err="1"/>
              <a:t>creat</a:t>
            </a:r>
            <a:r>
              <a:rPr lang="en-US" sz="1700" dirty="0"/>
              <a:t> un </a:t>
            </a:r>
            <a:r>
              <a:rPr lang="en-US" sz="1700" dirty="0" err="1"/>
              <a:t>fișier</a:t>
            </a:r>
            <a:r>
              <a:rPr lang="en-US" sz="1700" dirty="0"/>
              <a:t> CSS global </a:t>
            </a:r>
            <a:r>
              <a:rPr lang="en-US" sz="1700" dirty="0" err="1"/>
              <a:t>pentru</a:t>
            </a:r>
            <a:r>
              <a:rPr lang="en-US" sz="1700" dirty="0"/>
              <a:t> ca </a:t>
            </a:r>
            <a:r>
              <a:rPr lang="en-US" sz="1700" dirty="0" err="1"/>
              <a:t>toate</a:t>
            </a:r>
            <a:r>
              <a:rPr lang="en-US" sz="1700" dirty="0"/>
              <a:t> </a:t>
            </a:r>
            <a:r>
              <a:rPr lang="en-US" sz="1700" dirty="0" err="1"/>
              <a:t>paginile</a:t>
            </a:r>
            <a:r>
              <a:rPr lang="en-US" sz="1700" dirty="0"/>
              <a:t> </a:t>
            </a:r>
            <a:r>
              <a:rPr lang="en-US" sz="1700" dirty="0" err="1"/>
              <a:t>să</a:t>
            </a:r>
            <a:r>
              <a:rPr lang="en-US" sz="1700" dirty="0"/>
              <a:t> </a:t>
            </a:r>
            <a:r>
              <a:rPr lang="en-US" sz="1700" dirty="0" err="1"/>
              <a:t>aibă</a:t>
            </a:r>
            <a:r>
              <a:rPr lang="en-US" sz="1700" dirty="0"/>
              <a:t> </a:t>
            </a:r>
            <a:r>
              <a:rPr lang="en-US" sz="1700" dirty="0" err="1"/>
              <a:t>același</a:t>
            </a:r>
            <a:r>
              <a:rPr lang="en-US" sz="1700" dirty="0"/>
              <a:t> font, </a:t>
            </a:r>
            <a:r>
              <a:rPr lang="en-US" sz="1700" dirty="0" err="1"/>
              <a:t>același</a:t>
            </a:r>
            <a:r>
              <a:rPr lang="ro-RO" sz="1700" dirty="0"/>
              <a:t> stiluri pentru header și footer, etc</a:t>
            </a:r>
            <a:r>
              <a:rPr lang="en-US" sz="1700" dirty="0"/>
              <a:t>. </a:t>
            </a:r>
            <a:r>
              <a:rPr lang="en-US" sz="1700" dirty="0" err="1"/>
              <a:t>Iar</a:t>
            </a:r>
            <a:r>
              <a:rPr lang="en-US" sz="1700" dirty="0"/>
              <a:t> </a:t>
            </a:r>
            <a:r>
              <a:rPr lang="en-US" sz="1700" dirty="0" err="1"/>
              <a:t>apoi</a:t>
            </a:r>
            <a:r>
              <a:rPr lang="en-US" sz="1700" dirty="0"/>
              <a:t> am </a:t>
            </a:r>
            <a:r>
              <a:rPr lang="en-US" sz="1700" dirty="0" err="1"/>
              <a:t>creat</a:t>
            </a:r>
            <a:r>
              <a:rPr lang="en-US" sz="1700" dirty="0"/>
              <a:t> </a:t>
            </a:r>
            <a:r>
              <a:rPr lang="en-US" sz="1700" dirty="0" err="1"/>
              <a:t>câte</a:t>
            </a:r>
            <a:r>
              <a:rPr lang="en-US" sz="1700" dirty="0"/>
              <a:t> un </a:t>
            </a:r>
            <a:r>
              <a:rPr lang="en-US" sz="1700" dirty="0" err="1"/>
              <a:t>fișier</a:t>
            </a:r>
            <a:r>
              <a:rPr lang="en-US" sz="1700" dirty="0"/>
              <a:t> CSS </a:t>
            </a:r>
            <a:r>
              <a:rPr lang="en-US" sz="1700" dirty="0" err="1"/>
              <a:t>pentru</a:t>
            </a:r>
            <a:r>
              <a:rPr lang="en-US" sz="1700" dirty="0"/>
              <a:t> </a:t>
            </a:r>
            <a:r>
              <a:rPr lang="en-US" sz="1700" dirty="0" err="1"/>
              <a:t>fiecare</a:t>
            </a:r>
            <a:r>
              <a:rPr lang="en-US" sz="1700" dirty="0"/>
              <a:t> </a:t>
            </a:r>
            <a:r>
              <a:rPr lang="en-US" sz="1700" dirty="0" err="1"/>
              <a:t>pagină</a:t>
            </a:r>
            <a:r>
              <a:rPr lang="en-US" sz="1700" dirty="0"/>
              <a:t> </a:t>
            </a:r>
            <a:r>
              <a:rPr lang="en-US" sz="1700" dirty="0" err="1"/>
              <a:t>pentru</a:t>
            </a:r>
            <a:r>
              <a:rPr lang="en-US" sz="1700" dirty="0"/>
              <a:t> a </a:t>
            </a:r>
            <a:r>
              <a:rPr lang="en-US" sz="1700" dirty="0" err="1"/>
              <a:t>stiliza</a:t>
            </a:r>
            <a:r>
              <a:rPr lang="en-US" sz="1700" dirty="0"/>
              <a:t> HTML-</a:t>
            </a:r>
            <a:r>
              <a:rPr lang="en-US" sz="1700" dirty="0" err="1"/>
              <a:t>ul</a:t>
            </a:r>
            <a:r>
              <a:rPr lang="en-US" sz="1700" dirty="0"/>
              <a:t> specific </a:t>
            </a:r>
            <a:r>
              <a:rPr lang="en-US" sz="1700" dirty="0" err="1"/>
              <a:t>paginii</a:t>
            </a:r>
            <a:r>
              <a:rPr lang="en-US" sz="1700" dirty="0"/>
              <a:t> respective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ro-RO" sz="1700" dirty="0"/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700" dirty="0"/>
              <a:t>JavaScript</a:t>
            </a:r>
          </a:p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Pentru</a:t>
            </a:r>
            <a:r>
              <a:rPr lang="en-US" sz="1700" dirty="0"/>
              <a:t> a </a:t>
            </a:r>
            <a:r>
              <a:rPr lang="en-US" sz="1700" dirty="0" err="1"/>
              <a:t>conecta</a:t>
            </a:r>
            <a:r>
              <a:rPr lang="en-US" sz="1700" dirty="0"/>
              <a:t> </a:t>
            </a:r>
            <a:r>
              <a:rPr lang="en-US" sz="1700" dirty="0" err="1"/>
              <a:t>fișierele</a:t>
            </a:r>
            <a:r>
              <a:rPr lang="en-US" sz="1700" dirty="0"/>
              <a:t> HTML de la footer </a:t>
            </a:r>
            <a:r>
              <a:rPr lang="en-US" sz="1700" dirty="0" err="1"/>
              <a:t>și</a:t>
            </a:r>
            <a:r>
              <a:rPr lang="en-US" sz="1700" dirty="0"/>
              <a:t> header cu cel de la </a:t>
            </a:r>
            <a:r>
              <a:rPr lang="en-US" sz="1700" dirty="0" err="1"/>
              <a:t>fiecare</a:t>
            </a:r>
            <a:r>
              <a:rPr lang="en-US" sz="1700" dirty="0"/>
              <a:t> </a:t>
            </a:r>
            <a:r>
              <a:rPr lang="en-US" sz="1700" dirty="0" err="1"/>
              <a:t>pagină</a:t>
            </a:r>
            <a:r>
              <a:rPr lang="en-US" sz="1700" dirty="0"/>
              <a:t> am </a:t>
            </a:r>
            <a:r>
              <a:rPr lang="en-US" sz="1700" dirty="0" err="1"/>
              <a:t>folosit</a:t>
            </a:r>
            <a:r>
              <a:rPr lang="en-US" sz="1700" dirty="0"/>
              <a:t> tag-</a:t>
            </a:r>
            <a:r>
              <a:rPr lang="en-US" sz="1700" dirty="0" err="1"/>
              <a:t>ul</a:t>
            </a:r>
            <a:r>
              <a:rPr lang="en-US" sz="1700" dirty="0"/>
              <a:t> &lt;script&gt; </a:t>
            </a:r>
            <a:r>
              <a:rPr lang="en-US" sz="1700" dirty="0" err="1"/>
              <a:t>și</a:t>
            </a:r>
            <a:r>
              <a:rPr lang="en-US" sz="1700" dirty="0"/>
              <a:t> </a:t>
            </a:r>
            <a:r>
              <a:rPr lang="en-US" sz="1700" dirty="0" err="1"/>
              <a:t>comanda</a:t>
            </a:r>
            <a:r>
              <a:rPr lang="en-US" sz="1700" dirty="0"/>
              <a:t> fetch</a:t>
            </a: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174767" y="5509119"/>
            <a:ext cx="2954279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93739" y="6033795"/>
            <a:ext cx="1493298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2" name="Picture 11" descr="A blue and white logo&#10;&#10;Description automatically generated">
            <a:extLst>
              <a:ext uri="{FF2B5EF4-FFF2-40B4-BE49-F238E27FC236}">
                <a16:creationId xmlns:a16="http://schemas.microsoft.com/office/drawing/2014/main" id="{D9624435-3E16-1E6E-B898-B2B361181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82" y="748416"/>
            <a:ext cx="1800225" cy="2543175"/>
          </a:xfrm>
          <a:prstGeom prst="rect">
            <a:avLst/>
          </a:prstGeom>
        </p:spPr>
      </p:pic>
      <p:pic>
        <p:nvPicPr>
          <p:cNvPr id="14" name="Picture 13" descr="A logo of a html website&#10;&#10;Description automatically generated with medium confidence">
            <a:extLst>
              <a:ext uri="{FF2B5EF4-FFF2-40B4-BE49-F238E27FC236}">
                <a16:creationId xmlns:a16="http://schemas.microsoft.com/office/drawing/2014/main" id="{87C0B68F-FE8C-4824-DD24-E2CDE969E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852" y="225723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3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AAE25-87BC-ADFC-7E0A-2DE1F211EEEB}"/>
              </a:ext>
            </a:extLst>
          </p:cNvPr>
          <p:cNvSpPr txBox="1"/>
          <p:nvPr/>
        </p:nvSpPr>
        <p:spPr>
          <a:xfrm>
            <a:off x="480060" y="2872899"/>
            <a:ext cx="3182691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Schița</a:t>
            </a:r>
            <a:r>
              <a:rPr lang="en-US" sz="1900" dirty="0"/>
              <a:t> </a:t>
            </a:r>
            <a:r>
              <a:rPr lang="en-US" sz="1900" dirty="0" err="1"/>
              <a:t>inițială</a:t>
            </a:r>
            <a:r>
              <a:rPr lang="en-US" sz="1900" dirty="0"/>
              <a:t> a site-</a:t>
            </a:r>
            <a:r>
              <a:rPr lang="en-US" sz="1900" dirty="0" err="1"/>
              <a:t>ului</a:t>
            </a:r>
            <a:endParaRPr lang="en-US" sz="1900" dirty="0"/>
          </a:p>
        </p:txBody>
      </p:sp>
      <p:pic>
        <p:nvPicPr>
          <p:cNvPr id="2" name="Picture 1" descr="A screenshot of a homepage&#10;&#10;Description automatically generated">
            <a:extLst>
              <a:ext uri="{FF2B5EF4-FFF2-40B4-BE49-F238E27FC236}">
                <a16:creationId xmlns:a16="http://schemas.microsoft.com/office/drawing/2014/main" id="{D5C53CEA-8AD0-0700-F4A8-C2C0996AA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8276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9267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0515B-CE35-63CD-5701-E851BBE1647E}"/>
              </a:ext>
            </a:extLst>
          </p:cNvPr>
          <p:cNvSpPr txBox="1"/>
          <p:nvPr/>
        </p:nvSpPr>
        <p:spPr>
          <a:xfrm>
            <a:off x="524784" y="248038"/>
            <a:ext cx="6096642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Screenshot-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uri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principalele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pagini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implementate</a:t>
            </a:r>
            <a:endParaRPr lang="en-US" sz="2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Pagina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Contact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5B17F73-942D-7846-6B98-4481FB9AD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4" y="2151714"/>
            <a:ext cx="8819831" cy="43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26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42641-DC5F-C1BE-BBE7-DADD8EB7C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633B5-FA41-49EF-E966-1B26C0770EA7}"/>
              </a:ext>
            </a:extLst>
          </p:cNvPr>
          <p:cNvSpPr txBox="1"/>
          <p:nvPr/>
        </p:nvSpPr>
        <p:spPr>
          <a:xfrm>
            <a:off x="573931" y="651172"/>
            <a:ext cx="4951379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ro-RO" dirty="0"/>
              <a:t>Screenshot-uri – principalele pagini implementate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ro-RO" sz="1800" dirty="0"/>
              <a:t>Pagina Principala – 1/3</a:t>
            </a:r>
            <a:endParaRPr lang="en-US" sz="1800" dirty="0"/>
          </a:p>
        </p:txBody>
      </p:sp>
      <p:pic>
        <p:nvPicPr>
          <p:cNvPr id="4" name="Picture 3" descr="A house with a garage&#10;&#10;Description automatically generated">
            <a:extLst>
              <a:ext uri="{FF2B5EF4-FFF2-40B4-BE49-F238E27FC236}">
                <a16:creationId xmlns:a16="http://schemas.microsoft.com/office/drawing/2014/main" id="{8A8FAC33-6374-1D3A-428E-38C1E9B87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938"/>
            <a:ext cx="9144000" cy="4174124"/>
          </a:xfrm>
          <a:prstGeom prst="rect">
            <a:avLst/>
          </a:prstGeom>
        </p:spPr>
      </p:pic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CED6915-F304-1242-CD1E-9F8069C4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2F4517-9BE0-3239-D8E6-AAE58DAC5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4ABCDC-862E-2794-BB26-93DDD0960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044A15-E6C9-5A3C-A64B-6D9EE9D6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D4D27-E856-9049-3D1F-45BFAA2E4791}"/>
              </a:ext>
            </a:extLst>
          </p:cNvPr>
          <p:cNvSpPr txBox="1"/>
          <p:nvPr/>
        </p:nvSpPr>
        <p:spPr>
          <a:xfrm>
            <a:off x="524784" y="248038"/>
            <a:ext cx="6096642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Screenshot-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uri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principalele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pagini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implementate</a:t>
            </a:r>
            <a:endParaRPr lang="en-US" sz="2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Pagina</a:t>
            </a:r>
            <a:r>
              <a:rPr lang="ro-RO" sz="2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principală 1/3</a:t>
            </a:r>
            <a:endParaRPr lang="en-US" sz="2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E5A708-A4BE-9661-4002-6A2B64BBAB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2084" y="1722181"/>
            <a:ext cx="8819831" cy="498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33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D19A0-F640-A5B1-D771-5EE2D637D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99163-499E-98DC-4561-2E6DA313CB3C}"/>
              </a:ext>
            </a:extLst>
          </p:cNvPr>
          <p:cNvSpPr txBox="1"/>
          <p:nvPr/>
        </p:nvSpPr>
        <p:spPr>
          <a:xfrm>
            <a:off x="573931" y="651172"/>
            <a:ext cx="4951379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ro-RO" dirty="0"/>
              <a:t>Screenshot-uri – principalele pagini implementate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ro-RO" sz="1800" dirty="0"/>
              <a:t>Pagina Principala – 1/3</a:t>
            </a:r>
            <a:endParaRPr lang="en-US" sz="1800" dirty="0"/>
          </a:p>
        </p:txBody>
      </p:sp>
      <p:pic>
        <p:nvPicPr>
          <p:cNvPr id="4" name="Picture 3" descr="A house with a garage&#10;&#10;Description automatically generated">
            <a:extLst>
              <a:ext uri="{FF2B5EF4-FFF2-40B4-BE49-F238E27FC236}">
                <a16:creationId xmlns:a16="http://schemas.microsoft.com/office/drawing/2014/main" id="{D211213D-9415-BD01-6225-F8454EEF6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938"/>
            <a:ext cx="9144000" cy="4174124"/>
          </a:xfrm>
          <a:prstGeom prst="rect">
            <a:avLst/>
          </a:prstGeom>
        </p:spPr>
      </p:pic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76303B9-16E5-9907-2C84-19BDA7A98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31D6CA-D297-28CA-8E63-DDCBF0833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A6B598-5DFC-AE15-9565-4585BC616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6FCCF8-3E28-5C9C-0BFD-76BC63ECF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3F7889-C38B-5930-A0EB-4963FC1344EC}"/>
              </a:ext>
            </a:extLst>
          </p:cNvPr>
          <p:cNvSpPr txBox="1"/>
          <p:nvPr/>
        </p:nvSpPr>
        <p:spPr>
          <a:xfrm>
            <a:off x="524784" y="248038"/>
            <a:ext cx="6096642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Screenshot-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uri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principalele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pagini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implementate</a:t>
            </a:r>
            <a:endParaRPr lang="en-US" sz="2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Pagina</a:t>
            </a:r>
            <a:r>
              <a:rPr lang="ro-RO" sz="2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principală 2/3</a:t>
            </a:r>
            <a:endParaRPr lang="en-US" sz="2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888551-F5D8-39B2-A2E6-1C36F7DFF8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084" y="1822348"/>
            <a:ext cx="8819831" cy="465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18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FEA37-41F3-6304-8253-813B6A1EA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304CE1-6299-0833-73CF-6B9F3A762B06}"/>
              </a:ext>
            </a:extLst>
          </p:cNvPr>
          <p:cNvSpPr txBox="1"/>
          <p:nvPr/>
        </p:nvSpPr>
        <p:spPr>
          <a:xfrm>
            <a:off x="573931" y="651172"/>
            <a:ext cx="4951379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ro-RO" dirty="0"/>
              <a:t>Screenshot-uri – principalele pagini implementate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ro-RO" sz="1800" dirty="0"/>
              <a:t>Pagina Principala – 1/3</a:t>
            </a:r>
            <a:endParaRPr lang="en-US" sz="1800" dirty="0"/>
          </a:p>
        </p:txBody>
      </p:sp>
      <p:pic>
        <p:nvPicPr>
          <p:cNvPr id="4" name="Picture 3" descr="A house with a garage&#10;&#10;Description automatically generated">
            <a:extLst>
              <a:ext uri="{FF2B5EF4-FFF2-40B4-BE49-F238E27FC236}">
                <a16:creationId xmlns:a16="http://schemas.microsoft.com/office/drawing/2014/main" id="{AA0638E7-0EF3-F489-1CE3-A73BBDBB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938"/>
            <a:ext cx="9144000" cy="4174124"/>
          </a:xfrm>
          <a:prstGeom prst="rect">
            <a:avLst/>
          </a:prstGeom>
        </p:spPr>
      </p:pic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05D9C107-1B5B-A24D-A4A8-1BFB4031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8B060B-4A9A-DEA1-841A-701BC86B1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CB709C-5A6E-3BC3-59D8-36451A6C5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088757-A921-CE03-DD95-5FB138788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B91D08-1B32-50AA-2370-DECFE35A2526}"/>
              </a:ext>
            </a:extLst>
          </p:cNvPr>
          <p:cNvSpPr txBox="1"/>
          <p:nvPr/>
        </p:nvSpPr>
        <p:spPr>
          <a:xfrm>
            <a:off x="524784" y="248038"/>
            <a:ext cx="6096642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Screenshot-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uri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principalele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pagini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implementate</a:t>
            </a:r>
            <a:endParaRPr lang="en-US" sz="2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Pagina</a:t>
            </a:r>
            <a:r>
              <a:rPr lang="ro-RO" sz="2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principală 3/3</a:t>
            </a:r>
            <a:endParaRPr lang="en-US" sz="2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C5F717-8B92-0436-FE1C-5DCBF4FA54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084" y="1822348"/>
            <a:ext cx="8819831" cy="478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73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66402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70175"/>
            <a:ext cx="9138997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5265546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001" y="5263483"/>
            <a:ext cx="9143999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F7B492-64E6-D1BA-11E2-7AAA4590EB9C}"/>
              </a:ext>
            </a:extLst>
          </p:cNvPr>
          <p:cNvSpPr txBox="1"/>
          <p:nvPr/>
        </p:nvSpPr>
        <p:spPr>
          <a:xfrm>
            <a:off x="1028699" y="5510253"/>
            <a:ext cx="7421963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Problemă de implementare rezolvată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B26F1C5-4F7A-1F00-E6C2-D18AD8FF1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42" y="654505"/>
            <a:ext cx="8629717" cy="2524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5FF932-1EE8-ED43-6F88-CB8DF157D3AC}"/>
              </a:ext>
            </a:extLst>
          </p:cNvPr>
          <p:cNvSpPr txBox="1"/>
          <p:nvPr/>
        </p:nvSpPr>
        <p:spPr>
          <a:xfrm>
            <a:off x="1455192" y="3833199"/>
            <a:ext cx="6249619" cy="111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Doream ca atunci când apăs pe butonul detalii de la un anume serviciu să se deschidă pagina de nivel 3 pentru acel serviciu.</a:t>
            </a:r>
          </a:p>
        </p:txBody>
      </p:sp>
    </p:spTree>
    <p:extLst>
      <p:ext uri="{BB962C8B-B14F-4D97-AF65-F5344CB8AC3E}">
        <p14:creationId xmlns:p14="http://schemas.microsoft.com/office/powerpoint/2010/main" val="3862593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322</Words>
  <Application>Microsoft Office PowerPoint</Application>
  <PresentationFormat>On-screen Show (4:3)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Calibri</vt:lpstr>
      <vt:lpstr>JetBrains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david</dc:creator>
  <cp:keywords/>
  <dc:description>generated using python-pptx</dc:description>
  <cp:lastModifiedBy>Bogdan David-Vlad</cp:lastModifiedBy>
  <cp:revision>3</cp:revision>
  <dcterms:created xsi:type="dcterms:W3CDTF">2013-01-27T09:14:16Z</dcterms:created>
  <dcterms:modified xsi:type="dcterms:W3CDTF">2025-01-09T16:16:50Z</dcterms:modified>
  <cp:category/>
</cp:coreProperties>
</file>